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5"/>
  </p:notesMasterIdLst>
  <p:handoutMasterIdLst>
    <p:handoutMasterId r:id="rId46"/>
  </p:handoutMasterIdLst>
  <p:sldIdLst>
    <p:sldId id="4474" r:id="rId5"/>
    <p:sldId id="2076138638" r:id="rId6"/>
    <p:sldId id="4483" r:id="rId7"/>
    <p:sldId id="2076138576" r:id="rId8"/>
    <p:sldId id="2076138639" r:id="rId9"/>
    <p:sldId id="2076138708" r:id="rId10"/>
    <p:sldId id="2076138709" r:id="rId11"/>
    <p:sldId id="2076138694" r:id="rId12"/>
    <p:sldId id="2076138707" r:id="rId13"/>
    <p:sldId id="2076138637" r:id="rId14"/>
    <p:sldId id="2076138704" r:id="rId15"/>
    <p:sldId id="2076138710" r:id="rId16"/>
    <p:sldId id="2076138716" r:id="rId17"/>
    <p:sldId id="2076138695" r:id="rId18"/>
    <p:sldId id="2076138700" r:id="rId19"/>
    <p:sldId id="2076138696" r:id="rId20"/>
    <p:sldId id="2076138712" r:id="rId21"/>
    <p:sldId id="2076138714" r:id="rId22"/>
    <p:sldId id="2076138713" r:id="rId23"/>
    <p:sldId id="2076138715" r:id="rId24"/>
    <p:sldId id="2076138720" r:id="rId25"/>
    <p:sldId id="2076138717" r:id="rId26"/>
    <p:sldId id="2076138718" r:id="rId27"/>
    <p:sldId id="2076138719" r:id="rId28"/>
    <p:sldId id="2076138697" r:id="rId29"/>
    <p:sldId id="2076138721" r:id="rId30"/>
    <p:sldId id="2076138724" r:id="rId31"/>
    <p:sldId id="2076138722" r:id="rId32"/>
    <p:sldId id="2076138725" r:id="rId33"/>
    <p:sldId id="2076138726" r:id="rId34"/>
    <p:sldId id="2076138727" r:id="rId35"/>
    <p:sldId id="2076138728" r:id="rId36"/>
    <p:sldId id="2076138729" r:id="rId37"/>
    <p:sldId id="2076138698" r:id="rId38"/>
    <p:sldId id="2076138711" r:id="rId39"/>
    <p:sldId id="2076138701" r:id="rId40"/>
    <p:sldId id="2076138730" r:id="rId41"/>
    <p:sldId id="2076138731" r:id="rId42"/>
    <p:sldId id="2076138723" r:id="rId43"/>
    <p:sldId id="4505" r:id="rId4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576"/>
            <p14:sldId id="2076138639"/>
            <p14:sldId id="2076138708"/>
            <p14:sldId id="2076138709"/>
            <p14:sldId id="2076138694"/>
            <p14:sldId id="2076138707"/>
            <p14:sldId id="2076138637"/>
            <p14:sldId id="2076138704"/>
            <p14:sldId id="2076138710"/>
            <p14:sldId id="2076138716"/>
            <p14:sldId id="2076138695"/>
            <p14:sldId id="2076138700"/>
            <p14:sldId id="2076138696"/>
            <p14:sldId id="2076138712"/>
            <p14:sldId id="2076138714"/>
            <p14:sldId id="2076138713"/>
            <p14:sldId id="2076138715"/>
            <p14:sldId id="2076138720"/>
            <p14:sldId id="2076138717"/>
            <p14:sldId id="2076138718"/>
            <p14:sldId id="2076138719"/>
            <p14:sldId id="2076138697"/>
            <p14:sldId id="2076138721"/>
            <p14:sldId id="2076138724"/>
            <p14:sldId id="2076138722"/>
            <p14:sldId id="2076138725"/>
            <p14:sldId id="2076138726"/>
            <p14:sldId id="2076138727"/>
            <p14:sldId id="2076138728"/>
            <p14:sldId id="2076138729"/>
            <p14:sldId id="2076138698"/>
            <p14:sldId id="2076138711"/>
            <p14:sldId id="2076138701"/>
            <p14:sldId id="2076138730"/>
            <p14:sldId id="2076138731"/>
            <p14:sldId id="2076138723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9900"/>
    <a:srgbClr val="680000"/>
    <a:srgbClr val="FFF5D5"/>
    <a:srgbClr val="F3FFFE"/>
    <a:srgbClr val="FFFAEB"/>
    <a:srgbClr val="EFF4FF"/>
    <a:srgbClr val="C94F0F"/>
    <a:srgbClr val="12239E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8/25/2022 7:41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github.com/AzureAD/microsoft-authentication-library-for-js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rest/api/power-b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Modern-React-For-PowerBI" TargetMode="External"/><Relationship Id="rId2" Type="http://schemas.openxmlformats.org/officeDocument/2006/relationships/hyperlink" Target="https://github.com/PowerBiDevCamp/Power-BI-React-SPA-Sta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owerBiDevCamp/Modern-React-For-PowerB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Modern-React-For-PowerBI" TargetMode="External"/><Relationship Id="rId2" Type="http://schemas.openxmlformats.org/officeDocument/2006/relationships/hyperlink" Target="https://github.com/PowerBiDevCamp/Power-BI-React-SPA-Sta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powerbi.com/" TargetMode="External"/><Relationship Id="rId5" Type="http://schemas.openxmlformats.org/officeDocument/2006/relationships/hyperlink" Target="https://aka.ms/devcamplive" TargetMode="External"/><Relationship Id="rId4" Type="http://schemas.openxmlformats.org/officeDocument/2006/relationships/hyperlink" Target="https://beta.reactj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/>
              <a:t>Power-BI-React-SPA-Starter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https://github.com/PowerBiDevCamp/Power-BI-React-SPA-Starter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D9656-AE29-F0D8-FB07-3F521BBD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" y="2407199"/>
            <a:ext cx="3617941" cy="3013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8B2C-ECA9-BED7-8266-5C03BDFD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28" y="2407199"/>
            <a:ext cx="7418378" cy="3128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A03E5C-ACBD-908E-83DB-8D5BD133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PowerBI-React-SPA-Starter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DCB6E0-03A3-E5E6-5A29-BB359C6A2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NPM Package Support </a:t>
            </a:r>
          </a:p>
          <a:p>
            <a:pPr lvl="1"/>
            <a:r>
              <a:rPr lang="en-US" dirty="0"/>
              <a:t>React &amp; React Router</a:t>
            </a:r>
          </a:p>
          <a:p>
            <a:pPr lvl="1"/>
            <a:r>
              <a:rPr lang="en-US" dirty="0"/>
              <a:t>Material UI</a:t>
            </a:r>
          </a:p>
          <a:p>
            <a:pPr lvl="1"/>
            <a:r>
              <a:rPr lang="en-US" dirty="0"/>
              <a:t>MSAL &amp; MSAL React</a:t>
            </a:r>
          </a:p>
          <a:p>
            <a:pPr lvl="1"/>
            <a:r>
              <a:rPr lang="en-US" dirty="0"/>
              <a:t>TypeScript</a:t>
            </a:r>
          </a:p>
          <a:p>
            <a:pPr lvl="1"/>
            <a:r>
              <a:rPr lang="en-US" dirty="0"/>
              <a:t>Webpack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070C7-3DFF-4DAC-4545-8188C869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5" y="1227439"/>
            <a:ext cx="2570907" cy="3016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17E8A-77EE-AADD-E85E-71FA43B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21" y="2187572"/>
            <a:ext cx="2994338" cy="44293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478B2-F861-C22E-EFC5-8EA66B791BF1}"/>
              </a:ext>
            </a:extLst>
          </p:cNvPr>
          <p:cNvCxnSpPr/>
          <p:nvPr/>
        </p:nvCxnSpPr>
        <p:spPr>
          <a:xfrm>
            <a:off x="5916788" y="3772525"/>
            <a:ext cx="2293494" cy="0"/>
          </a:xfrm>
          <a:prstGeom prst="straightConnector1">
            <a:avLst/>
          </a:prstGeom>
          <a:ln w="5715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999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3E0-905B-A152-5CF7-C67078AA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Component Hierarchy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5E8B463-03CE-5CCA-D9B0-AA2B719ED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Support for MSAL, </a:t>
            </a:r>
            <a:r>
              <a:rPr lang="en-US" dirty="0" err="1"/>
              <a:t>CssBaseline</a:t>
            </a:r>
            <a:r>
              <a:rPr lang="en-US" dirty="0"/>
              <a:t> and React Router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710FB-F9EB-9E1A-A5D9-F82F39F6AAE8}"/>
              </a:ext>
            </a:extLst>
          </p:cNvPr>
          <p:cNvGrpSpPr/>
          <p:nvPr/>
        </p:nvGrpSpPr>
        <p:grpSpPr>
          <a:xfrm>
            <a:off x="511277" y="1948193"/>
            <a:ext cx="3563056" cy="1669684"/>
            <a:chOff x="151987" y="1820373"/>
            <a:chExt cx="3731755" cy="1748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1B9AD7-BFE6-76F0-7D1E-7B9540387041}"/>
                </a:ext>
              </a:extLst>
            </p:cNvPr>
            <p:cNvSpPr/>
            <p:nvPr/>
          </p:nvSpPr>
          <p:spPr bwMode="auto">
            <a:xfrm>
              <a:off x="151987" y="1820373"/>
              <a:ext cx="3731755" cy="17487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index.tsc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0D4765-BC15-196C-2B56-F4FBDFDB5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510" r="24859"/>
            <a:stretch/>
          </p:blipFill>
          <p:spPr>
            <a:xfrm>
              <a:off x="204478" y="2112427"/>
              <a:ext cx="3604213" cy="1390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4540AD-219E-9037-36F3-D77AF4D8A0FB}"/>
              </a:ext>
            </a:extLst>
          </p:cNvPr>
          <p:cNvGrpSpPr/>
          <p:nvPr/>
        </p:nvGrpSpPr>
        <p:grpSpPr>
          <a:xfrm>
            <a:off x="2051078" y="2682781"/>
            <a:ext cx="4492241" cy="2036106"/>
            <a:chOff x="2051078" y="2682781"/>
            <a:chExt cx="4492241" cy="203610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3001FC-B026-01A9-9BB4-0E18E636435B}"/>
                </a:ext>
              </a:extLst>
            </p:cNvPr>
            <p:cNvCxnSpPr>
              <a:cxnSpLocks/>
            </p:cNvCxnSpPr>
            <p:nvPr/>
          </p:nvCxnSpPr>
          <p:spPr>
            <a:xfrm>
              <a:off x="2051078" y="2921798"/>
              <a:ext cx="2324546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0F3809-7ECF-F347-6DF6-927B5F1D9A01}"/>
                </a:ext>
              </a:extLst>
            </p:cNvPr>
            <p:cNvGrpSpPr/>
            <p:nvPr/>
          </p:nvGrpSpPr>
          <p:grpSpPr>
            <a:xfrm>
              <a:off x="4517824" y="2682781"/>
              <a:ext cx="2025495" cy="2036106"/>
              <a:chOff x="4348231" y="2589741"/>
              <a:chExt cx="2121396" cy="213250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E25C24-93B3-8AD6-255B-34B10FF5EABB}"/>
                  </a:ext>
                </a:extLst>
              </p:cNvPr>
              <p:cNvSpPr/>
              <p:nvPr/>
            </p:nvSpPr>
            <p:spPr bwMode="auto">
              <a:xfrm>
                <a:off x="4348231" y="2589741"/>
                <a:ext cx="2121396" cy="21325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app.tsc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F5F8D98-35F3-5377-82D3-95F43EE69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901"/>
              <a:stretch/>
            </p:blipFill>
            <p:spPr>
              <a:xfrm>
                <a:off x="4418381" y="2945327"/>
                <a:ext cx="1964028" cy="16888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D42FE3-CA21-7AA4-D196-7EDEA8EBE1BC}"/>
              </a:ext>
            </a:extLst>
          </p:cNvPr>
          <p:cNvGrpSpPr/>
          <p:nvPr/>
        </p:nvGrpSpPr>
        <p:grpSpPr>
          <a:xfrm>
            <a:off x="6330346" y="3601222"/>
            <a:ext cx="5410521" cy="2504163"/>
            <a:chOff x="6311986" y="3821554"/>
            <a:chExt cx="5410521" cy="25041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FB2679-368E-80EB-ABE5-C5BCECA3A2A8}"/>
                </a:ext>
              </a:extLst>
            </p:cNvPr>
            <p:cNvGrpSpPr/>
            <p:nvPr/>
          </p:nvGrpSpPr>
          <p:grpSpPr>
            <a:xfrm>
              <a:off x="7105934" y="3821554"/>
              <a:ext cx="4616573" cy="2504163"/>
              <a:chOff x="7010400" y="3827234"/>
              <a:chExt cx="4835153" cy="26227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19ECA-E645-6930-0EDC-0F17388A8B55}"/>
                  </a:ext>
                </a:extLst>
              </p:cNvPr>
              <p:cNvSpPr/>
              <p:nvPr/>
            </p:nvSpPr>
            <p:spPr bwMode="auto">
              <a:xfrm>
                <a:off x="7010400" y="3827234"/>
                <a:ext cx="4835153" cy="26227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pagelayout.tsc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A4009-8AC5-6B5D-217E-ABD60243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8197" y="4189360"/>
                <a:ext cx="4596493" cy="2174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89EB74-DE15-D323-7EAF-839DAB0D8F21}"/>
                </a:ext>
              </a:extLst>
            </p:cNvPr>
            <p:cNvCxnSpPr>
              <a:cxnSpLocks/>
            </p:cNvCxnSpPr>
            <p:nvPr/>
          </p:nvCxnSpPr>
          <p:spPr>
            <a:xfrm>
              <a:off x="6311986" y="4022817"/>
              <a:ext cx="79394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25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8840-0984-0F33-40DE-07DC2852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PageLayout.tsx</a:t>
            </a:r>
            <a:r>
              <a:rPr lang="en-US" dirty="0"/>
              <a:t> demonstrates useRef and useLayoutEffect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D1DF0-E028-D254-697A-8F0A3AD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0" y="1033334"/>
            <a:ext cx="6759667" cy="5726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886A1-CB2B-FE9B-2159-32DDE713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56" y="3994477"/>
            <a:ext cx="4738179" cy="1966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4827F16F-4AA8-D1BA-FC70-AF1975697B30}"/>
              </a:ext>
            </a:extLst>
          </p:cNvPr>
          <p:cNvSpPr/>
          <p:nvPr/>
        </p:nvSpPr>
        <p:spPr bwMode="auto">
          <a:xfrm>
            <a:off x="9379670" y="5506885"/>
            <a:ext cx="2941164" cy="584544"/>
          </a:xfrm>
          <a:prstGeom prst="leftArrow">
            <a:avLst>
              <a:gd name="adj1" fmla="val 50000"/>
              <a:gd name="adj2" fmla="val 82254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Resize div to take up most of screen</a:t>
            </a:r>
          </a:p>
        </p:txBody>
      </p:sp>
    </p:spTree>
    <p:extLst>
      <p:ext uri="{BB962C8B-B14F-4D97-AF65-F5344CB8AC3E}">
        <p14:creationId xmlns:p14="http://schemas.microsoft.com/office/powerpoint/2010/main" val="1669415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a User Interface using Material UI</a:t>
            </a:r>
          </a:p>
          <a:p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3904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36ED-2147-2AB4-9EF7-2741CFA4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React Components from Material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0713-3482-B786-19FB-A67AFE2D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54162"/>
          </a:xfrm>
        </p:spPr>
        <p:txBody>
          <a:bodyPr/>
          <a:lstStyle/>
          <a:p>
            <a:r>
              <a:rPr lang="en-US" sz="2000" dirty="0"/>
              <a:t>Import Material UI Components</a:t>
            </a:r>
          </a:p>
          <a:p>
            <a:endParaRPr lang="en-US" sz="2000" dirty="0"/>
          </a:p>
          <a:p>
            <a:r>
              <a:rPr lang="en-US" sz="2000" dirty="0"/>
              <a:t>Build UI using Material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D9BD-B002-C926-D050-7401791A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78" y="2508279"/>
            <a:ext cx="575500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F46D5-CB45-A734-3174-0A4750F2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8" y="1615925"/>
            <a:ext cx="5532120" cy="377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34346-6C07-360A-4085-418147D8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826" y="2508279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979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</p:txBody>
      </p:sp>
    </p:spTree>
    <p:extLst>
      <p:ext uri="{BB962C8B-B14F-4D97-AF65-F5344CB8AC3E}">
        <p14:creationId xmlns:p14="http://schemas.microsoft.com/office/powerpoint/2010/main" val="30608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5F17-A55C-3372-1FEB-0C1FEBE1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MSAL.js V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820B-1D6A-07D1-8F7E-F12B470E2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Microsoft Authentication Library for JavaScript</a:t>
            </a:r>
          </a:p>
          <a:p>
            <a:pPr lvl="1"/>
            <a:r>
              <a:rPr lang="en-US" dirty="0"/>
              <a:t>Authenticates SPA users with Azure AD</a:t>
            </a:r>
          </a:p>
          <a:p>
            <a:pPr lvl="1"/>
            <a:r>
              <a:rPr lang="en-US" dirty="0"/>
              <a:t>Install using node.js - </a:t>
            </a:r>
            <a:r>
              <a:rPr lang="en-US" sz="1800" b="1" dirty="0" err="1">
                <a:solidFill>
                  <a:srgbClr val="820000"/>
                </a:solidFill>
              </a:rPr>
              <a:t>npm</a:t>
            </a:r>
            <a:r>
              <a:rPr lang="en-US" sz="1800" b="1" dirty="0">
                <a:solidFill>
                  <a:srgbClr val="820000"/>
                </a:solidFill>
              </a:rPr>
              <a:t> </a:t>
            </a:r>
            <a:r>
              <a:rPr lang="en-US" sz="1800" b="1" dirty="0" err="1">
                <a:solidFill>
                  <a:srgbClr val="820000"/>
                </a:solidFill>
              </a:rPr>
              <a:t>i</a:t>
            </a:r>
            <a:r>
              <a:rPr lang="en-US" sz="1800" b="1" dirty="0">
                <a:solidFill>
                  <a:srgbClr val="820000"/>
                </a:solidFill>
              </a:rPr>
              <a:t> @azure/msal-browser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Docs: </a:t>
            </a:r>
            <a:r>
              <a:rPr lang="en-US" sz="2000" dirty="0">
                <a:hlinkClick r:id="rId2"/>
              </a:rPr>
              <a:t>https://github.com/AzureAD/microsoft-authentication-library-for-js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FA0-49D6-85B5-0061-8BD42343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7" y="3272204"/>
            <a:ext cx="7600067" cy="338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87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4B5-B975-9C7B-E68C-1CCF228C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Applications as SPA with Azure 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809E4-318A-0A3C-F6D5-C00B9256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35737"/>
            <a:ext cx="9476184" cy="4861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A3D56-7DC6-AFA9-FDDE-862C74DD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37" y="1699343"/>
            <a:ext cx="4109514" cy="199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9B2153-8BBD-AF20-6334-AD4EA3B4B499}"/>
              </a:ext>
            </a:extLst>
          </p:cNvPr>
          <p:cNvSpPr/>
          <p:nvPr/>
        </p:nvSpPr>
        <p:spPr bwMode="auto">
          <a:xfrm>
            <a:off x="7752407" y="2934927"/>
            <a:ext cx="462116" cy="285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6B52A4-9475-603A-7AFF-69497257BF12}"/>
              </a:ext>
            </a:extLst>
          </p:cNvPr>
          <p:cNvSpPr/>
          <p:nvPr/>
        </p:nvSpPr>
        <p:spPr bwMode="auto">
          <a:xfrm>
            <a:off x="7767153" y="3411793"/>
            <a:ext cx="462116" cy="28513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64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8E31-5E3C-34B1-3C65-5C929DE7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AuthConfig.ts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56206-7C92-8FF2-5FC9-4228F68C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2" y="1402428"/>
            <a:ext cx="6648459" cy="54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B1205-FA7A-DD28-65D8-D049DE17F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22"/>
          <a:stretch/>
        </p:blipFill>
        <p:spPr>
          <a:xfrm>
            <a:off x="7835656" y="1091381"/>
            <a:ext cx="3736912" cy="1569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CD59F-96F1-0659-5959-1F6F71B644BC}"/>
              </a:ext>
            </a:extLst>
          </p:cNvPr>
          <p:cNvGrpSpPr/>
          <p:nvPr/>
        </p:nvGrpSpPr>
        <p:grpSpPr>
          <a:xfrm>
            <a:off x="6803923" y="2008076"/>
            <a:ext cx="4576912" cy="622052"/>
            <a:chOff x="6803923" y="2008076"/>
            <a:chExt cx="4576912" cy="6220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2762F6-E84A-ED17-B6BE-F6C76D402E26}"/>
                </a:ext>
              </a:extLst>
            </p:cNvPr>
            <p:cNvSpPr/>
            <p:nvPr/>
          </p:nvSpPr>
          <p:spPr bwMode="auto">
            <a:xfrm>
              <a:off x="7932789" y="2008076"/>
              <a:ext cx="3403805" cy="194350"/>
            </a:xfrm>
            <a:prstGeom prst="roundRect">
              <a:avLst>
                <a:gd name="adj" fmla="val 8124"/>
              </a:avLst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970100-A2ED-1CCD-B891-81352EC49B54}"/>
                </a:ext>
              </a:extLst>
            </p:cNvPr>
            <p:cNvSpPr/>
            <p:nvPr/>
          </p:nvSpPr>
          <p:spPr bwMode="auto">
            <a:xfrm>
              <a:off x="7977030" y="2435778"/>
              <a:ext cx="3403805" cy="194350"/>
            </a:xfrm>
            <a:prstGeom prst="roundRect">
              <a:avLst>
                <a:gd name="adj" fmla="val 8124"/>
              </a:avLst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FBCCA-49DA-36B3-54C5-A7C9D5B5A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3923" y="2105251"/>
              <a:ext cx="1128866" cy="145515"/>
            </a:xfrm>
            <a:prstGeom prst="straightConnector1">
              <a:avLst/>
            </a:prstGeom>
            <a:ln w="19050">
              <a:solidFill>
                <a:srgbClr val="82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AF1650-ADE5-8BB3-EA81-0D06AA47A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3923" y="2462188"/>
              <a:ext cx="1128866" cy="70765"/>
            </a:xfrm>
            <a:prstGeom prst="straightConnector1">
              <a:avLst/>
            </a:prstGeom>
            <a:ln w="19050">
              <a:solidFill>
                <a:srgbClr val="82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676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Modern React-JS Development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with Power BI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2086-99EF-F697-AE00-0F75C945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Component for React (@azure/msal-react)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2B55E-B263-93EB-8536-72893BDA7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 err="1"/>
              <a:t>msal</a:t>
            </a:r>
            <a:r>
              <a:rPr lang="en-US" dirty="0"/>
              <a:t>-react designed with hooks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3013-01E8-4099-C2F4-54FBFA5F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9"/>
          <a:stretch/>
        </p:blipFill>
        <p:spPr>
          <a:xfrm>
            <a:off x="4206793" y="1972322"/>
            <a:ext cx="8058871" cy="37947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97551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8C28-FF38-DF0B-BE11-532490B1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MSAL Provider Instance in </a:t>
            </a:r>
            <a:r>
              <a:rPr lang="en-US" dirty="0" err="1"/>
              <a:t>index.tsx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F0642-BC66-0A7D-F17C-24958914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4" y="1233442"/>
            <a:ext cx="8322197" cy="5570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10397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D1C3-A1FF-8330-30C6-B56657E0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Behavior with </a:t>
            </a:r>
            <a:r>
              <a:rPr lang="en-US" dirty="0" err="1"/>
              <a:t>LoginMenu.tsx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91662-11AE-F62D-0F7C-1C8EF3D4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154660"/>
            <a:ext cx="8390643" cy="54912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CFB8D-9918-1DEB-30E0-E558FEE5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91" y="980303"/>
            <a:ext cx="4609852" cy="1649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3024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E2B9-5C11-8DA5-5220-58AEF955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62930"/>
            <a:ext cx="11801475" cy="498598"/>
          </a:xfrm>
        </p:spPr>
        <p:txBody>
          <a:bodyPr/>
          <a:lstStyle/>
          <a:p>
            <a:r>
              <a:rPr lang="en-US" dirty="0"/>
              <a:t>Logout Behavior with </a:t>
            </a:r>
            <a:r>
              <a:rPr lang="en-US" dirty="0" err="1"/>
              <a:t>LoginMenu.tsx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FDD8D-7580-1391-3EAF-6C8CC06F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6" y="1057426"/>
            <a:ext cx="7558735" cy="56851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6E823-78F5-C9E4-7C01-CF0CC7A7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48" y="980651"/>
            <a:ext cx="5758795" cy="1395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A8778-3FCC-EDF0-3C67-26C0C592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67" y="952370"/>
            <a:ext cx="5781985" cy="1422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651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10D-B1D8-1894-BEC9-C82A24D1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Whether User Is Authenticated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BCB91-9463-AF67-4D99-957039B46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Components use </a:t>
            </a:r>
            <a:r>
              <a:rPr lang="en-US" sz="2000" b="1" dirty="0">
                <a:solidFill>
                  <a:srgbClr val="820000"/>
                </a:solidFill>
              </a:rPr>
              <a:t>useIsAuthenticated</a:t>
            </a:r>
            <a:r>
              <a:rPr lang="en-US" dirty="0"/>
              <a:t> hook to check if user is authenticated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88A0B-8123-3864-53A9-27B12B79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7" y="1810693"/>
            <a:ext cx="10662568" cy="49131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17462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42388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4538-D16D-CDFB-C5DA-3C1C9A52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0247A-AFC1-46F5-F1A2-18DC608780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Learn About Power BI REST API Operations</a:t>
            </a:r>
          </a:p>
          <a:p>
            <a:r>
              <a:rPr lang="en-US" dirty="0"/>
              <a:t>Creates Types for serialization</a:t>
            </a:r>
          </a:p>
          <a:p>
            <a:r>
              <a:rPr lang="en-US" dirty="0"/>
              <a:t>Get access token for current user using MSAL instance</a:t>
            </a:r>
          </a:p>
          <a:p>
            <a:r>
              <a:rPr lang="en-US" dirty="0"/>
              <a:t>Create class with helper methods to call API using fetch</a:t>
            </a:r>
          </a:p>
          <a:p>
            <a:r>
              <a:rPr lang="en-US" dirty="0"/>
              <a:t>Call helper methods from components using useEffect hook</a:t>
            </a:r>
          </a:p>
        </p:txBody>
      </p:sp>
    </p:spTree>
    <p:extLst>
      <p:ext uri="{BB962C8B-B14F-4D97-AF65-F5344CB8AC3E}">
        <p14:creationId xmlns:p14="http://schemas.microsoft.com/office/powerpoint/2010/main" val="1755697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F4EB-F940-4637-C7E1-693A7289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Learn About Power BI REST API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96750-F990-5A0B-7933-B36DD61C9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Use documentation to learn about operations</a:t>
            </a:r>
          </a:p>
          <a:p>
            <a:pPr lvl="1"/>
            <a:r>
              <a:rPr lang="en-US" dirty="0">
                <a:hlinkClick r:id="rId2"/>
              </a:rPr>
              <a:t>https://docs.microsoft.com/en-us/rest/api/power-bi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Determine which delegated permissions are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050B1-973D-2E82-5CA5-31C34DB4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27" y="2571779"/>
            <a:ext cx="7066952" cy="3942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1264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82F2-C92E-DFDA-6CB6-D2C1E974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Interface Serialization Types in </a:t>
            </a:r>
            <a:r>
              <a:rPr lang="en-US" dirty="0" err="1"/>
              <a:t>PowerBiModels.ts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267E6-E3FC-6130-B4AC-51ED5C1E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9" y="1176455"/>
            <a:ext cx="5259416" cy="54505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66213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PowerBiService.ts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4E3B8-3671-C886-7952-F9CB9AD16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Provides static methods to get access token and call API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A94F-E40C-79A2-5E32-2F0E660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17" y="1788696"/>
            <a:ext cx="7231604" cy="3417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7611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Samples used in This Session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b="1" dirty="0"/>
              <a:t>Power BI React SPA Starter</a:t>
            </a:r>
          </a:p>
          <a:p>
            <a:pPr lvl="1"/>
            <a:r>
              <a:rPr lang="en-US" dirty="0"/>
              <a:t>Sample starter project to SPA development using React, TypeScript, MSAL and Power BI REST API</a:t>
            </a:r>
          </a:p>
          <a:p>
            <a:pPr lvl="1"/>
            <a:r>
              <a:rPr lang="en-US" dirty="0">
                <a:hlinkClick r:id="rId2"/>
              </a:rPr>
              <a:t>https://github.com/PowerBiDevCamp/Power-BI-React-SPA-Starter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</a:pPr>
            <a:r>
              <a:rPr lang="en-US" b="1" dirty="0"/>
              <a:t>Modern React for Power BI</a:t>
            </a:r>
          </a:p>
          <a:p>
            <a:pPr lvl="1"/>
            <a:r>
              <a:rPr lang="en-US" dirty="0"/>
              <a:t>Sample project demonstrating development techniques for User-Owns-Data embedding</a:t>
            </a:r>
          </a:p>
          <a:p>
            <a:pPr lvl="1"/>
            <a:r>
              <a:rPr lang="en-US" dirty="0">
                <a:hlinkClick r:id="rId3"/>
              </a:rPr>
              <a:t>https://github.com/PowerBiDevCamp/Modern-React-For-PowerBI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8704D-462D-D93C-01C8-1E4D21A0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20" y="4020443"/>
            <a:ext cx="4732947" cy="2596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6B2D4-BA2B-35ED-9F93-D7528FDD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96" y="4030061"/>
            <a:ext cx="4904460" cy="25768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61981-6BEF-87C6-8107-4B0414EF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48376"/>
            <a:ext cx="10601325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8644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8BE3-E844-431D-6B39-7604631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GetWorkspaces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45A62-AB7C-0EB4-9284-8FA7B2849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dirty="0"/>
              <a:t>Determine correct REST URL for API call</a:t>
            </a:r>
          </a:p>
          <a:p>
            <a:r>
              <a:rPr lang="en-US" dirty="0"/>
              <a:t>Call </a:t>
            </a:r>
            <a:r>
              <a:rPr lang="en-US" sz="2000" b="1" dirty="0" err="1">
                <a:solidFill>
                  <a:srgbClr val="820000"/>
                </a:solidFill>
              </a:rPr>
              <a:t>GetAccessToken</a:t>
            </a:r>
            <a:r>
              <a:rPr lang="en-US" dirty="0"/>
              <a:t> to acquire access token</a:t>
            </a:r>
          </a:p>
          <a:p>
            <a:r>
              <a:rPr lang="en-US" dirty="0"/>
              <a:t>Add access token into </a:t>
            </a:r>
            <a:r>
              <a:rPr lang="en-US" sz="2000" dirty="0">
                <a:solidFill>
                  <a:srgbClr val="82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r>
              <a:rPr lang="en-US" dirty="0"/>
              <a:t>Get JSON response and return to caller using serialization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9C066-D4F9-E7E7-5CCD-1AA28F733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" t="63889" r="13905" b="4610"/>
          <a:stretch/>
        </p:blipFill>
        <p:spPr>
          <a:xfrm>
            <a:off x="793982" y="3300611"/>
            <a:ext cx="5847843" cy="22285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13690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50E2-3564-73B7-B93B-3A3E9C44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GetWorkspaces</a:t>
            </a:r>
            <a:r>
              <a:rPr lang="en-US" dirty="0"/>
              <a:t>  from </a:t>
            </a:r>
            <a:r>
              <a:rPr lang="en-US" dirty="0" err="1"/>
              <a:t>Workspaces.tsx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E0A48-522D-3427-F597-8B993D82E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Calls across network should be made with useEffect hook</a:t>
            </a:r>
          </a:p>
          <a:p>
            <a:pPr lvl="1"/>
            <a:r>
              <a:rPr lang="en-US" dirty="0"/>
              <a:t>Function passed to useEffect cannot be asynchronous</a:t>
            </a:r>
          </a:p>
          <a:p>
            <a:pPr lvl="1"/>
            <a:r>
              <a:rPr lang="en-US" dirty="0"/>
              <a:t>Best practice is to define and call async method in function passed to useEffect</a:t>
            </a:r>
          </a:p>
          <a:p>
            <a:pPr lvl="1"/>
            <a:r>
              <a:rPr lang="en-US" dirty="0"/>
              <a:t>Update component state with results of API call to trigger component to re-render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C756C-9FBB-0BF1-355B-31D5AC46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28" y="2855587"/>
            <a:ext cx="5515908" cy="3948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1736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AFC6-1D57-06E0-2599-E643EC77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Workspaces in </a:t>
            </a:r>
            <a:r>
              <a:rPr lang="en-US" dirty="0" err="1"/>
              <a:t>Workspaces.tsx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D2B95-6583-96EA-7841-6367655A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4" y="1195240"/>
            <a:ext cx="6935894" cy="560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7C5CB-ECFB-EADC-A31F-4900CFA8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92" y="1037698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709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9907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 err="1"/>
              <a:t>ModernReactForPowerBI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dirty="0">
                <a:hlinkClick r:id="rId2"/>
              </a:rPr>
              <a:t>https://github.com/PowerBiDevCamp/Modern-React-For-PowerBI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B001D-F8F7-F70A-B8C1-4725F851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80" y="2189798"/>
            <a:ext cx="3303906" cy="181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14613-8A14-D0F8-FC44-5D6EB4D19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57" y="2189798"/>
            <a:ext cx="7538068" cy="34474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37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3E0-905B-A152-5CF7-C67078AA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Component Hierarchy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5E8B463-03CE-5CCA-D9B0-AA2B719ED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Support for MSAL, Themes, React Router and a custom Application Context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FD8F20-2CFC-17AE-6FBE-C8B968F9553E}"/>
              </a:ext>
            </a:extLst>
          </p:cNvPr>
          <p:cNvGrpSpPr/>
          <p:nvPr/>
        </p:nvGrpSpPr>
        <p:grpSpPr>
          <a:xfrm>
            <a:off x="1020494" y="1967048"/>
            <a:ext cx="2623552" cy="1326403"/>
            <a:chOff x="407405" y="1372638"/>
            <a:chExt cx="2907875" cy="14701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1B9AD7-BFE6-76F0-7D1E-7B9540387041}"/>
                </a:ext>
              </a:extLst>
            </p:cNvPr>
            <p:cNvSpPr/>
            <p:nvPr/>
          </p:nvSpPr>
          <p:spPr bwMode="auto">
            <a:xfrm>
              <a:off x="407405" y="1372638"/>
              <a:ext cx="2907875" cy="1470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index.tsc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493415-6362-1230-8C3D-2E027F02D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2" y="1746540"/>
              <a:ext cx="2750344" cy="100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1FD12D-EAAD-C565-EAAD-FE82D027459A}"/>
              </a:ext>
            </a:extLst>
          </p:cNvPr>
          <p:cNvGrpSpPr/>
          <p:nvPr/>
        </p:nvGrpSpPr>
        <p:grpSpPr>
          <a:xfrm>
            <a:off x="2204301" y="2564904"/>
            <a:ext cx="4458602" cy="2894521"/>
            <a:chOff x="2312943" y="2342986"/>
            <a:chExt cx="4458602" cy="28945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69C3A2-E2E8-DA7D-D8F5-04A1981D827E}"/>
                </a:ext>
              </a:extLst>
            </p:cNvPr>
            <p:cNvGrpSpPr/>
            <p:nvPr/>
          </p:nvGrpSpPr>
          <p:grpSpPr>
            <a:xfrm>
              <a:off x="4147993" y="2342986"/>
              <a:ext cx="2623552" cy="2894521"/>
              <a:chOff x="3561317" y="1961319"/>
              <a:chExt cx="2907875" cy="320821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E25C24-93B3-8AD6-255B-34B10FF5EABB}"/>
                  </a:ext>
                </a:extLst>
              </p:cNvPr>
              <p:cNvSpPr/>
              <p:nvPr/>
            </p:nvSpPr>
            <p:spPr bwMode="auto">
              <a:xfrm>
                <a:off x="3561317" y="1961319"/>
                <a:ext cx="2907875" cy="3208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app.tsc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CB35D6B-9AC0-9EEF-5B59-18D1FD5DF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2766" y="2314606"/>
                <a:ext cx="2764631" cy="27789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3001FC-B026-01A9-9BB4-0E18E636435B}"/>
                </a:ext>
              </a:extLst>
            </p:cNvPr>
            <p:cNvCxnSpPr>
              <a:cxnSpLocks/>
            </p:cNvCxnSpPr>
            <p:nvPr/>
          </p:nvCxnSpPr>
          <p:spPr>
            <a:xfrm>
              <a:off x="2312943" y="2519688"/>
              <a:ext cx="1767227" cy="0"/>
            </a:xfrm>
            <a:prstGeom prst="straightConnector1">
              <a:avLst/>
            </a:prstGeom>
            <a:ln w="28575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DB590F-9F05-C891-114E-9CC69BC97952}"/>
              </a:ext>
            </a:extLst>
          </p:cNvPr>
          <p:cNvGrpSpPr/>
          <p:nvPr/>
        </p:nvGrpSpPr>
        <p:grpSpPr>
          <a:xfrm>
            <a:off x="5350970" y="4543100"/>
            <a:ext cx="5694257" cy="2260925"/>
            <a:chOff x="5459612" y="4321182"/>
            <a:chExt cx="5694257" cy="22609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54AAF6-3833-339B-2D8D-05D14F2E5C7C}"/>
                </a:ext>
              </a:extLst>
            </p:cNvPr>
            <p:cNvGrpSpPr/>
            <p:nvPr/>
          </p:nvGrpSpPr>
          <p:grpSpPr>
            <a:xfrm>
              <a:off x="7341920" y="4321182"/>
              <a:ext cx="3811949" cy="2260925"/>
              <a:chOff x="6928806" y="3061933"/>
              <a:chExt cx="4225063" cy="250594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119ECA-E645-6930-0EDC-0F17388A8B55}"/>
                  </a:ext>
                </a:extLst>
              </p:cNvPr>
              <p:cNvSpPr/>
              <p:nvPr/>
            </p:nvSpPr>
            <p:spPr bwMode="auto">
              <a:xfrm>
                <a:off x="6928806" y="3061933"/>
                <a:ext cx="4225063" cy="250594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pagelayout.tsc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3714D92-5861-634B-5FD3-0CD38A07A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3979" y="3415785"/>
                <a:ext cx="4071938" cy="2057400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89EB74-DE15-D323-7EAF-839DAB0D8F21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12" y="4474862"/>
              <a:ext cx="1767227" cy="0"/>
            </a:xfrm>
            <a:prstGeom prst="straightConnector1">
              <a:avLst/>
            </a:prstGeom>
            <a:ln w="28575">
              <a:solidFill>
                <a:srgbClr val="8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1696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Modern React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a User Interface using Material 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Authenticating Users with MSAL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Application State using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57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AECB-38F5-C689-B540-44445244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Modern React SPA for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D6126-8050-05F0-E23C-602D0AC4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4" y="1215826"/>
            <a:ext cx="11318952" cy="353528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032270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29CC-6921-2CDD-5BD2-8EBB6E5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B5914-C64E-83AC-AF5C-F9704CE72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70811"/>
          </a:xfrm>
        </p:spPr>
        <p:txBody>
          <a:bodyPr/>
          <a:lstStyle/>
          <a:p>
            <a:r>
              <a:rPr lang="en-US" dirty="0"/>
              <a:t>Download and try out the samples</a:t>
            </a:r>
          </a:p>
          <a:p>
            <a:pPr lvl="1"/>
            <a:r>
              <a:rPr lang="en-US" dirty="0">
                <a:hlinkClick r:id="rId2"/>
              </a:rPr>
              <a:t>https://github.com/PowerBiDevCamp/Power-BI-React-SPA-Starter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https://github.com/PowerBiDevCamp/Modern-React-For-PowerBI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Learn more about modern React</a:t>
            </a:r>
          </a:p>
          <a:p>
            <a:pPr lvl="1"/>
            <a:r>
              <a:rPr lang="en-US" dirty="0">
                <a:hlinkClick r:id="rId4"/>
              </a:rPr>
              <a:t>https://beta.reactjs.org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 Power BI Dev Camp Next Month for More React Coverage</a:t>
            </a:r>
          </a:p>
          <a:p>
            <a:pPr lvl="1"/>
            <a:r>
              <a:rPr lang="en-US" dirty="0"/>
              <a:t>Next month’s session covers modern REACT-JS development with App-Owns-Data embedding</a:t>
            </a:r>
          </a:p>
          <a:p>
            <a:pPr lvl="1"/>
            <a:r>
              <a:rPr lang="en-US" dirty="0">
                <a:hlinkClick r:id="rId5"/>
              </a:rPr>
              <a:t>https://aka.ms/devcamplive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Live and Love the Power BI Community</a:t>
            </a:r>
          </a:p>
          <a:p>
            <a:pPr lvl="1"/>
            <a:r>
              <a:rPr lang="en-US" dirty="0">
                <a:hlinkClick r:id="rId6"/>
              </a:rPr>
              <a:t>https://community.powerbi.com/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2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Modern React Primer</a:t>
            </a:r>
          </a:p>
          <a:p>
            <a:r>
              <a:rPr lang="en-US" dirty="0"/>
              <a:t>Building a User Interface using Material UI</a:t>
            </a:r>
          </a:p>
          <a:p>
            <a:r>
              <a:rPr lang="en-US" dirty="0"/>
              <a:t>Authenticating Users with MSAL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Managing Application State using Context</a:t>
            </a:r>
          </a:p>
          <a:p>
            <a:r>
              <a:rPr lang="en-US" dirty="0"/>
              <a:t>Implementing User-Owns-Data Embedding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React –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54573"/>
          </a:xfrm>
        </p:spPr>
        <p:txBody>
          <a:bodyPr/>
          <a:lstStyle/>
          <a:p>
            <a:r>
              <a:rPr lang="en-US" dirty="0"/>
              <a:t>What’s wrong with the classic React programming model?</a:t>
            </a:r>
          </a:p>
          <a:p>
            <a:pPr lvl="1"/>
            <a:r>
              <a:rPr lang="en-US" dirty="0"/>
              <a:t>Class-based components and lifecycle methods adds complexity even in simple scenarios</a:t>
            </a:r>
          </a:p>
          <a:p>
            <a:pPr lvl="1"/>
            <a:r>
              <a:rPr lang="en-US" dirty="0"/>
              <a:t>Easy to introduce bugs when implementing lifecycle methods</a:t>
            </a:r>
          </a:p>
          <a:p>
            <a:pPr lvl="1"/>
            <a:endParaRPr lang="en-US" sz="1050" dirty="0"/>
          </a:p>
          <a:p>
            <a:r>
              <a:rPr lang="en-US" dirty="0"/>
              <a:t>Moving to the modern React-JS programming model</a:t>
            </a:r>
          </a:p>
          <a:p>
            <a:pPr lvl="1"/>
            <a:r>
              <a:rPr lang="en-US" dirty="0"/>
              <a:t>Functional components replace class-based components</a:t>
            </a:r>
          </a:p>
          <a:p>
            <a:pPr lvl="1"/>
            <a:r>
              <a:rPr lang="en-US" dirty="0"/>
              <a:t>Hooks replace classic React state management and lifecycle 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05D68F-1960-E9C5-88C3-ECE942442A0B}"/>
              </a:ext>
            </a:extLst>
          </p:cNvPr>
          <p:cNvGrpSpPr/>
          <p:nvPr/>
        </p:nvGrpSpPr>
        <p:grpSpPr>
          <a:xfrm>
            <a:off x="1243121" y="4207446"/>
            <a:ext cx="4420260" cy="2527652"/>
            <a:chOff x="1243121" y="4207446"/>
            <a:chExt cx="4420260" cy="25276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E249FE-6F8A-7586-4B00-1DE77CF8E7BC}"/>
                </a:ext>
              </a:extLst>
            </p:cNvPr>
            <p:cNvSpPr/>
            <p:nvPr/>
          </p:nvSpPr>
          <p:spPr bwMode="auto">
            <a:xfrm>
              <a:off x="1243121" y="4207446"/>
              <a:ext cx="4420260" cy="25276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6B1C90-FDFA-8C25-56BE-A3F9772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1743" y="4501417"/>
              <a:ext cx="4250028" cy="212063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9CE99-2D70-B021-39B0-8B8D9C7761C7}"/>
              </a:ext>
            </a:extLst>
          </p:cNvPr>
          <p:cNvGrpSpPr/>
          <p:nvPr/>
        </p:nvGrpSpPr>
        <p:grpSpPr>
          <a:xfrm>
            <a:off x="5755516" y="4207447"/>
            <a:ext cx="3690852" cy="2527652"/>
            <a:chOff x="5755516" y="4207447"/>
            <a:chExt cx="3690852" cy="25276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2B966C-FCD0-B997-9078-EE55922538D5}"/>
                </a:ext>
              </a:extLst>
            </p:cNvPr>
            <p:cNvGrpSpPr/>
            <p:nvPr/>
          </p:nvGrpSpPr>
          <p:grpSpPr>
            <a:xfrm>
              <a:off x="6429421" y="4207447"/>
              <a:ext cx="3016947" cy="2527652"/>
              <a:chOff x="6372859" y="4207447"/>
              <a:chExt cx="3016947" cy="252765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8DA76-5C9C-8DCC-A9C5-3AA7CF7F8372}"/>
                  </a:ext>
                </a:extLst>
              </p:cNvPr>
              <p:cNvSpPr/>
              <p:nvPr/>
            </p:nvSpPr>
            <p:spPr bwMode="auto">
              <a:xfrm>
                <a:off x="6372859" y="4207447"/>
                <a:ext cx="3016947" cy="25276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EBB5A19-FF79-DFAD-403D-D92B2BBA4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719" y="4501417"/>
                <a:ext cx="2820473" cy="2120630"/>
              </a:xfrm>
              <a:prstGeom prst="rect">
                <a:avLst/>
              </a:prstGeom>
            </p:spPr>
          </p:pic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D980DEB-F7EE-5835-59FD-51EB285712D7}"/>
                </a:ext>
              </a:extLst>
            </p:cNvPr>
            <p:cNvSpPr/>
            <p:nvPr/>
          </p:nvSpPr>
          <p:spPr bwMode="auto">
            <a:xfrm>
              <a:off x="5755516" y="5116637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98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7E68-8FFE-2D7B-A49D-5B6014C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– a few quick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9C04-9C4D-81DB-8887-53E0843DE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9951"/>
          </a:xfrm>
        </p:spPr>
        <p:txBody>
          <a:bodyPr/>
          <a:lstStyle/>
          <a:p>
            <a:r>
              <a:rPr lang="en-US" dirty="0"/>
              <a:t>Hooks provided by React demonstrated in this session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useState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useLayoutEffect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useRef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useNavigate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useContext</a:t>
            </a:r>
          </a:p>
          <a:p>
            <a:pPr lvl="1"/>
            <a:endParaRPr lang="en-US" dirty="0"/>
          </a:p>
          <a:p>
            <a:r>
              <a:rPr lang="en-US" dirty="0"/>
              <a:t>Hooks provided by Microsoft Authentication Library for React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820000"/>
                </a:solidFill>
              </a:rPr>
              <a:t>useAccount</a:t>
            </a:r>
          </a:p>
        </p:txBody>
      </p:sp>
    </p:spTree>
    <p:extLst>
      <p:ext uri="{BB962C8B-B14F-4D97-AF65-F5344CB8AC3E}">
        <p14:creationId xmlns:p14="http://schemas.microsoft.com/office/powerpoint/2010/main" val="61524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E6BF-120F-E9A3-5FDF-2C6C630D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Hooks - useState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5A21C-971C-1A3A-D135-0A073EE31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sz="2000" dirty="0"/>
              <a:t>Component state tracked using </a:t>
            </a:r>
            <a:r>
              <a:rPr lang="en-US" sz="2000" b="1" dirty="0">
                <a:solidFill>
                  <a:srgbClr val="820000"/>
                </a:solidFill>
              </a:rPr>
              <a:t>useState</a:t>
            </a:r>
            <a:r>
              <a:rPr lang="en-US" sz="2000" dirty="0"/>
              <a:t> hook</a:t>
            </a:r>
          </a:p>
          <a:p>
            <a:pPr lvl="1"/>
            <a:r>
              <a:rPr lang="en-US" sz="1800" dirty="0"/>
              <a:t>Only call hooks like </a:t>
            </a:r>
            <a:r>
              <a:rPr lang="en-US" sz="1800" b="1" dirty="0">
                <a:solidFill>
                  <a:srgbClr val="820000"/>
                </a:solidFill>
              </a:rPr>
              <a:t>useState</a:t>
            </a:r>
            <a:r>
              <a:rPr lang="en-US" sz="1800" dirty="0"/>
              <a:t> at the top level of your components – 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do not nest these calls!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useState</a:t>
            </a:r>
            <a:r>
              <a:rPr lang="en-US" sz="1800" dirty="0"/>
              <a:t> returns array with state value (</a:t>
            </a:r>
            <a:r>
              <a:rPr lang="en-US" sz="1800" b="1" dirty="0">
                <a:solidFill>
                  <a:srgbClr val="820000"/>
                </a:solidFill>
              </a:rPr>
              <a:t>message</a:t>
            </a:r>
            <a:r>
              <a:rPr lang="en-US" sz="1800" dirty="0"/>
              <a:t>) and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State value (</a:t>
            </a:r>
            <a:r>
              <a:rPr lang="en-US" sz="1800" b="1" dirty="0">
                <a:solidFill>
                  <a:srgbClr val="820000"/>
                </a:solidFill>
              </a:rPr>
              <a:t>message</a:t>
            </a:r>
            <a:r>
              <a:rPr lang="en-US" sz="1800" dirty="0"/>
              <a:t>) can be used anywhere in component</a:t>
            </a:r>
          </a:p>
          <a:p>
            <a:pPr lvl="1"/>
            <a:r>
              <a:rPr lang="en-US" sz="1800" dirty="0"/>
              <a:t>Calling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 in event handler triggers re-render</a:t>
            </a:r>
          </a:p>
          <a:p>
            <a:pPr lvl="1"/>
            <a:r>
              <a:rPr lang="en-US" sz="1800" dirty="0"/>
              <a:t>Calling state modifier method (</a:t>
            </a:r>
            <a:r>
              <a:rPr lang="en-US" sz="1800" b="1" dirty="0" err="1">
                <a:solidFill>
                  <a:srgbClr val="820000"/>
                </a:solidFill>
              </a:rPr>
              <a:t>setMessage</a:t>
            </a:r>
            <a:r>
              <a:rPr lang="en-US" sz="1800" dirty="0"/>
              <a:t>) during rendering causes recursion – 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don’t do it!</a:t>
            </a:r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9779B-EA70-9FAE-6A9C-8D7344AD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00" y="3444923"/>
            <a:ext cx="3773536" cy="3359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355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375C-92CE-8734-9E63-9E25487D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Pure Functions without Side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DCAF-C296-1276-91CD-B4A111861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2844"/>
            <a:ext cx="11604521" cy="4101123"/>
          </a:xfrm>
        </p:spPr>
        <p:txBody>
          <a:bodyPr/>
          <a:lstStyle/>
          <a:p>
            <a:r>
              <a:rPr lang="en-US" dirty="0"/>
              <a:t>Functional components should be written as pure functions</a:t>
            </a:r>
          </a:p>
          <a:p>
            <a:pPr lvl="1"/>
            <a:r>
              <a:rPr lang="en-US" dirty="0"/>
              <a:t>Pure function performs a calculation and nothing more</a:t>
            </a:r>
          </a:p>
          <a:p>
            <a:pPr lvl="1"/>
            <a:r>
              <a:rPr lang="en-US" dirty="0"/>
              <a:t>Pure function has no side effects – it never updates state, props or context</a:t>
            </a:r>
          </a:p>
          <a:p>
            <a:pPr lvl="1"/>
            <a:r>
              <a:rPr lang="en-US" dirty="0"/>
              <a:t>Pure function always return the same result given same input values</a:t>
            </a:r>
          </a:p>
          <a:p>
            <a:pPr lvl="1"/>
            <a:r>
              <a:rPr lang="en-US" dirty="0"/>
              <a:t>Pure function avoids risk of baffling bugs and unpredictable behavior</a:t>
            </a:r>
          </a:p>
          <a:p>
            <a:pPr lvl="1"/>
            <a:endParaRPr lang="en-US" dirty="0"/>
          </a:p>
          <a:p>
            <a:r>
              <a:rPr lang="en-US" dirty="0"/>
              <a:t>Where do you add code which updates data in a functional component?</a:t>
            </a:r>
          </a:p>
          <a:p>
            <a:pPr lvl="1"/>
            <a:r>
              <a:rPr lang="en-US" dirty="0"/>
              <a:t>Inside event handlers</a:t>
            </a:r>
          </a:p>
          <a:p>
            <a:pPr lvl="1"/>
            <a:r>
              <a:rPr lang="en-US" dirty="0"/>
              <a:t>In function wired up using </a:t>
            </a:r>
            <a:r>
              <a:rPr lang="en-US" b="1" dirty="0">
                <a:solidFill>
                  <a:srgbClr val="820000"/>
                </a:solidFill>
              </a:rPr>
              <a:t>useEffect</a:t>
            </a:r>
            <a:r>
              <a:rPr lang="en-US" dirty="0"/>
              <a:t> hook</a:t>
            </a:r>
          </a:p>
        </p:txBody>
      </p:sp>
    </p:spTree>
    <p:extLst>
      <p:ext uri="{BB962C8B-B14F-4D97-AF65-F5344CB8AC3E}">
        <p14:creationId xmlns:p14="http://schemas.microsoft.com/office/powerpoint/2010/main" val="1710714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68BF-1646-D721-730F-20421144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from Classic React to Modern React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B81367-0BEC-B556-CFB0-4FB0BE7DB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Classic React based on class-based components and lifecycle method</a:t>
            </a:r>
          </a:p>
          <a:p>
            <a:r>
              <a:rPr lang="en-US" dirty="0"/>
              <a:t>Modern React based on functional components and hooks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377AE-AD4A-8ADC-D03A-4AD7904B963F}"/>
              </a:ext>
            </a:extLst>
          </p:cNvPr>
          <p:cNvGrpSpPr/>
          <p:nvPr/>
        </p:nvGrpSpPr>
        <p:grpSpPr>
          <a:xfrm>
            <a:off x="436875" y="2313711"/>
            <a:ext cx="5781362" cy="4490314"/>
            <a:chOff x="436875" y="1561694"/>
            <a:chExt cx="5781362" cy="44903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8C1106-9D3D-17B1-0112-14B52BECF8DD}"/>
                </a:ext>
              </a:extLst>
            </p:cNvPr>
            <p:cNvSpPr/>
            <p:nvPr/>
          </p:nvSpPr>
          <p:spPr bwMode="auto">
            <a:xfrm>
              <a:off x="436875" y="1561694"/>
              <a:ext cx="5781362" cy="4490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285C4B-6030-389F-F5C6-BA9278DF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43" y="1960860"/>
              <a:ext cx="5626418" cy="403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113A2-7019-E71C-4737-885A7B94A3A4}"/>
              </a:ext>
            </a:extLst>
          </p:cNvPr>
          <p:cNvGrpSpPr/>
          <p:nvPr/>
        </p:nvGrpSpPr>
        <p:grpSpPr>
          <a:xfrm>
            <a:off x="6362443" y="2313711"/>
            <a:ext cx="5722723" cy="4064488"/>
            <a:chOff x="6362443" y="2313711"/>
            <a:chExt cx="5722723" cy="4064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4E47B1-A031-B021-6B3F-8BADF5943105}"/>
                </a:ext>
              </a:extLst>
            </p:cNvPr>
            <p:cNvGrpSpPr/>
            <p:nvPr/>
          </p:nvGrpSpPr>
          <p:grpSpPr>
            <a:xfrm>
              <a:off x="7088586" y="2313711"/>
              <a:ext cx="4996580" cy="4064488"/>
              <a:chOff x="6428707" y="1629302"/>
              <a:chExt cx="4996580" cy="40644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AB6B9-4E35-0826-EA15-3519E612A1B2}"/>
                  </a:ext>
                </a:extLst>
              </p:cNvPr>
              <p:cNvSpPr/>
              <p:nvPr/>
            </p:nvSpPr>
            <p:spPr bwMode="auto">
              <a:xfrm>
                <a:off x="6428707" y="1629302"/>
                <a:ext cx="4996580" cy="4064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4AE9C8-83EA-0A4F-AEC2-AF26F4E76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614" y="2002566"/>
                <a:ext cx="4851569" cy="3608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B352A5A-F903-8676-833F-EA0DC614E633}"/>
                </a:ext>
              </a:extLst>
            </p:cNvPr>
            <p:cNvSpPr/>
            <p:nvPr/>
          </p:nvSpPr>
          <p:spPr bwMode="auto">
            <a:xfrm>
              <a:off x="6362443" y="3078819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DF93E92-CA84-FE3F-351C-69141FE988D0}"/>
                </a:ext>
              </a:extLst>
            </p:cNvPr>
            <p:cNvSpPr/>
            <p:nvPr/>
          </p:nvSpPr>
          <p:spPr bwMode="auto">
            <a:xfrm>
              <a:off x="6362443" y="3896553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ADA58BE-C309-42CE-E2E5-89BAFEB6E4D7}"/>
                </a:ext>
              </a:extLst>
            </p:cNvPr>
            <p:cNvSpPr/>
            <p:nvPr/>
          </p:nvSpPr>
          <p:spPr bwMode="auto">
            <a:xfrm>
              <a:off x="6362443" y="4714286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35291</TotalTime>
  <Words>1081</Words>
  <Application>Microsoft Office PowerPoint</Application>
  <PresentationFormat>Custom</PresentationFormat>
  <Paragraphs>192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Modern React-JS Development with Power BI Embedding</vt:lpstr>
      <vt:lpstr>Developer Samples used in This Session</vt:lpstr>
      <vt:lpstr>Agenda</vt:lpstr>
      <vt:lpstr>Modern React – Essential Concepts</vt:lpstr>
      <vt:lpstr>Hooks – a few quick examples</vt:lpstr>
      <vt:lpstr>Getting Started with Hooks - useState</vt:lpstr>
      <vt:lpstr>Writing Pure Functions without Side Effects</vt:lpstr>
      <vt:lpstr>Migrating from Classic React to Modern React</vt:lpstr>
      <vt:lpstr>GitHub Repository: Power-BI-React-SPA-Starter</vt:lpstr>
      <vt:lpstr>Understanding the PowerBI-React-SPA-Starter Project</vt:lpstr>
      <vt:lpstr>Top-level Component Hierarchy</vt:lpstr>
      <vt:lpstr>PageLayout.tsx demonstrates useRef and useLayoutEffect</vt:lpstr>
      <vt:lpstr>Agenda</vt:lpstr>
      <vt:lpstr>Working with React Components from Material UI</vt:lpstr>
      <vt:lpstr>Agenda</vt:lpstr>
      <vt:lpstr>MSAL.js V 2.0</vt:lpstr>
      <vt:lpstr>Register Applications as SPA with Azure AD</vt:lpstr>
      <vt:lpstr>AuthConfig.ts</vt:lpstr>
      <vt:lpstr>MSAL Component for React (@azure/msal-react)</vt:lpstr>
      <vt:lpstr>Initializing the MSAL Provider Instance in index.tsx</vt:lpstr>
      <vt:lpstr>Login Behavior with LoginMenu.tsx</vt:lpstr>
      <vt:lpstr>Logout Behavior with LoginMenu.tsx</vt:lpstr>
      <vt:lpstr>Checking Whether User Is Authenticated</vt:lpstr>
      <vt:lpstr>Agenda</vt:lpstr>
      <vt:lpstr>Basics</vt:lpstr>
      <vt:lpstr>Learn About Power BI REST API Operations</vt:lpstr>
      <vt:lpstr>Defining Interface Serialization Types in PowerBiModels.ts</vt:lpstr>
      <vt:lpstr>PowerBiService.ts</vt:lpstr>
      <vt:lpstr>GetAccessToken</vt:lpstr>
      <vt:lpstr>GetWorkspaces</vt:lpstr>
      <vt:lpstr>Calling GetWorkspaces  from Workspaces.tsx</vt:lpstr>
      <vt:lpstr>Rendering Workspaces in Workspaces.tsx</vt:lpstr>
      <vt:lpstr>Agenda</vt:lpstr>
      <vt:lpstr>GitHub Repository: ModernReactForPowerBI</vt:lpstr>
      <vt:lpstr>Top-level Component Hierarchy</vt:lpstr>
      <vt:lpstr>Agenda</vt:lpstr>
      <vt:lpstr>Demo of Modern React SPA for Power BI</vt:lpstr>
      <vt:lpstr>Call to Action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307</cp:revision>
  <cp:lastPrinted>2019-05-02T20:11:39Z</cp:lastPrinted>
  <dcterms:created xsi:type="dcterms:W3CDTF">2018-09-21T01:16:59Z</dcterms:created>
  <dcterms:modified xsi:type="dcterms:W3CDTF">2022-08-25T17:14:33Z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